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8" r:id="rId11"/>
    <p:sldId id="279" r:id="rId12"/>
    <p:sldId id="269" r:id="rId13"/>
    <p:sldId id="270" r:id="rId14"/>
    <p:sldId id="271" r:id="rId15"/>
    <p:sldId id="272" r:id="rId16"/>
    <p:sldId id="273" r:id="rId17"/>
    <p:sldId id="265" r:id="rId18"/>
    <p:sldId id="274" r:id="rId19"/>
    <p:sldId id="266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75" r:id="rId36"/>
    <p:sldId id="276" r:id="rId37"/>
    <p:sldId id="298" r:id="rId38"/>
    <p:sldId id="299" r:id="rId39"/>
    <p:sldId id="295" r:id="rId40"/>
    <p:sldId id="296" r:id="rId41"/>
    <p:sldId id="277" r:id="rId42"/>
    <p:sldId id="297" r:id="rId43"/>
    <p:sldId id="27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79"/>
    <p:restoredTop sz="96327"/>
  </p:normalViewPr>
  <p:slideViewPr>
    <p:cSldViewPr snapToGrid="0" snapToObjects="1">
      <p:cViewPr varScale="1">
        <p:scale>
          <a:sx n="142" d="100"/>
          <a:sy n="142" d="100"/>
        </p:scale>
        <p:origin x="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9B8B463-03C9-DB46-8571-50A63F7E00C1}" type="datetimeFigureOut">
              <a:rPr lang="pt-BR" smtClean="0"/>
              <a:t>02/11/2019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9F63F1F-6969-9E40-9A7D-F8B3D92F84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8623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B463-03C9-DB46-8571-50A63F7E00C1}" type="datetimeFigureOut">
              <a:rPr lang="pt-BR" smtClean="0"/>
              <a:t>02/11/2019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3F1F-6969-9E40-9A7D-F8B3D92F84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455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B463-03C9-DB46-8571-50A63F7E00C1}" type="datetimeFigureOut">
              <a:rPr lang="pt-BR" smtClean="0"/>
              <a:t>02/11/2019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3F1F-6969-9E40-9A7D-F8B3D92F84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6747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B463-03C9-DB46-8571-50A63F7E00C1}" type="datetimeFigureOut">
              <a:rPr lang="pt-BR" smtClean="0"/>
              <a:t>02/11/2019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3F1F-6969-9E40-9A7D-F8B3D92F8420}" type="slidenum">
              <a:rPr lang="pt-BR" smtClean="0"/>
              <a:t>‹nº›</a:t>
            </a:fld>
            <a:endParaRPr lang="pt-B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2830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B463-03C9-DB46-8571-50A63F7E00C1}" type="datetimeFigureOut">
              <a:rPr lang="pt-BR" smtClean="0"/>
              <a:t>02/11/2019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3F1F-6969-9E40-9A7D-F8B3D92F84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4596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B463-03C9-DB46-8571-50A63F7E00C1}" type="datetimeFigureOut">
              <a:rPr lang="pt-BR" smtClean="0"/>
              <a:t>02/11/2019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3F1F-6969-9E40-9A7D-F8B3D92F84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585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B463-03C9-DB46-8571-50A63F7E00C1}" type="datetimeFigureOut">
              <a:rPr lang="pt-BR" smtClean="0"/>
              <a:t>02/11/2019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3F1F-6969-9E40-9A7D-F8B3D92F84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4125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B463-03C9-DB46-8571-50A63F7E00C1}" type="datetimeFigureOut">
              <a:rPr lang="pt-BR" smtClean="0"/>
              <a:t>02/11/2019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3F1F-6969-9E40-9A7D-F8B3D92F84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1238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B463-03C9-DB46-8571-50A63F7E00C1}" type="datetimeFigureOut">
              <a:rPr lang="pt-BR" smtClean="0"/>
              <a:t>02/11/2019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3F1F-6969-9E40-9A7D-F8B3D92F84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43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B463-03C9-DB46-8571-50A63F7E00C1}" type="datetimeFigureOut">
              <a:rPr lang="pt-BR" smtClean="0"/>
              <a:t>02/11/2019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3F1F-6969-9E40-9A7D-F8B3D92F84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751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B463-03C9-DB46-8571-50A63F7E00C1}" type="datetimeFigureOut">
              <a:rPr lang="pt-BR" smtClean="0"/>
              <a:t>02/11/2019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3F1F-6969-9E40-9A7D-F8B3D92F84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949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B463-03C9-DB46-8571-50A63F7E00C1}" type="datetimeFigureOut">
              <a:rPr lang="pt-BR" smtClean="0"/>
              <a:t>02/11/2019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3F1F-6969-9E40-9A7D-F8B3D92F84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1274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B463-03C9-DB46-8571-50A63F7E00C1}" type="datetimeFigureOut">
              <a:rPr lang="pt-BR" smtClean="0"/>
              <a:t>02/11/2019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3F1F-6969-9E40-9A7D-F8B3D92F84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7825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B463-03C9-DB46-8571-50A63F7E00C1}" type="datetimeFigureOut">
              <a:rPr lang="pt-BR" smtClean="0"/>
              <a:t>02/11/2019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3F1F-6969-9E40-9A7D-F8B3D92F84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3258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B463-03C9-DB46-8571-50A63F7E00C1}" type="datetimeFigureOut">
              <a:rPr lang="pt-BR" smtClean="0"/>
              <a:t>02/11/2019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3F1F-6969-9E40-9A7D-F8B3D92F84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8958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B463-03C9-DB46-8571-50A63F7E00C1}" type="datetimeFigureOut">
              <a:rPr lang="pt-BR" smtClean="0"/>
              <a:t>02/11/2019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3F1F-6969-9E40-9A7D-F8B3D92F84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0882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B463-03C9-DB46-8571-50A63F7E00C1}" type="datetimeFigureOut">
              <a:rPr lang="pt-BR" smtClean="0"/>
              <a:t>02/11/2019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3F1F-6969-9E40-9A7D-F8B3D92F84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515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9B8B463-03C9-DB46-8571-50A63F7E00C1}" type="datetimeFigureOut">
              <a:rPr lang="pt-BR" smtClean="0"/>
              <a:t>02/11/2019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99F63F1F-6969-9E40-9A7D-F8B3D92F84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1450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bg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graph-databases-whats-the-big-deal-ec310b1bc0ed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ltexsoft.com/blog/datascience/comparing-machine-learning-as-a-service-amazon-microsoft-azure-google-cloud-ai-ibm-watso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cognitive-services/" TargetMode="External"/><Relationship Id="rId2" Type="http://schemas.openxmlformats.org/officeDocument/2006/relationships/hyperlink" Target="https://cloud.ibm.com/developer/watson/document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ws.amazon.com/machine-learning/" TargetMode="External"/><Relationship Id="rId4" Type="http://schemas.openxmlformats.org/officeDocument/2006/relationships/hyperlink" Target="https://cloud.google.com/products/ai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.visualstudio.com/docs/python/jupyter-support" TargetMode="External"/><Relationship Id="rId3" Type="http://schemas.openxmlformats.org/officeDocument/2006/relationships/hyperlink" Target="https://cloud.ibm.com/developer/watson/documentation" TargetMode="External"/><Relationship Id="rId7" Type="http://schemas.openxmlformats.org/officeDocument/2006/relationships/hyperlink" Target="https://towardsdatascience.com/graph-databases-whats-the-big-deal-ec310b1bc0ed" TargetMode="External"/><Relationship Id="rId2" Type="http://schemas.openxmlformats.org/officeDocument/2006/relationships/hyperlink" Target="https://www.altexsoft.com/blog/datascience/comparing-machine-learning-as-a-service-amazon-microsoft-azure-google-cloud-ai-ibm-wats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ws.amazon.com/machine-learning/" TargetMode="External"/><Relationship Id="rId11" Type="http://schemas.openxmlformats.org/officeDocument/2006/relationships/hyperlink" Target="https://git-scm.com/videos" TargetMode="External"/><Relationship Id="rId5" Type="http://schemas.openxmlformats.org/officeDocument/2006/relationships/hyperlink" Target="https://cloud.google.com/products/ai/" TargetMode="External"/><Relationship Id="rId10" Type="http://schemas.openxmlformats.org/officeDocument/2006/relationships/hyperlink" Target="https://open.spotify.com/episode/6eOKBGgYZ6GKOrZbHZmvpB?si=EO4J0I8_SN-1RobHBb2fQw" TargetMode="External"/><Relationship Id="rId4" Type="http://schemas.openxmlformats.org/officeDocument/2006/relationships/hyperlink" Target="https://azure.microsoft.com/en-us/services/cognitive-services/" TargetMode="External"/><Relationship Id="rId9" Type="http://schemas.openxmlformats.org/officeDocument/2006/relationships/hyperlink" Target="https://towardsdatascience.com/setting-up-your-own-data-science-workspace-with-visual-studio-code-and-anaconda-python-22237590b4e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5AB701-1D93-6545-B22A-B400EEB59B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Aula #5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794E38-9847-6A42-AF50-EC6E3FA4F9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Introdução a </a:t>
            </a:r>
            <a:r>
              <a:rPr lang="pt-BR" dirty="0" err="1">
                <a:solidFill>
                  <a:schemeClr val="bg2"/>
                </a:solidFill>
              </a:rPr>
              <a:t>cloud</a:t>
            </a:r>
            <a:r>
              <a:rPr lang="pt-BR" dirty="0">
                <a:solidFill>
                  <a:schemeClr val="bg2"/>
                </a:solidFill>
              </a:rPr>
              <a:t> &amp; ferramentas do dia-a-dia</a:t>
            </a:r>
          </a:p>
        </p:txBody>
      </p:sp>
    </p:spTree>
    <p:extLst>
      <p:ext uri="{BB962C8B-B14F-4D97-AF65-F5344CB8AC3E}">
        <p14:creationId xmlns:p14="http://schemas.microsoft.com/office/powerpoint/2010/main" val="280174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0D045-9330-BE4D-B853-1C6292049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Armazenamento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3B71C5-475B-894F-8BA0-6CD1933F0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Bancos de dados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77479C-0933-5F42-8FFE-D3EBB6C78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636" y="2249487"/>
            <a:ext cx="2878628" cy="143551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0DDA947-A2F5-8747-A2C1-0C4946BA6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469" y="3837402"/>
            <a:ext cx="1972608" cy="16100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EBE3088-7451-B647-900C-103EFF371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244" y="4249152"/>
            <a:ext cx="19050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69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0D045-9330-BE4D-B853-1C6292049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Armazenamento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3B71C5-475B-894F-8BA0-6CD1933F0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Bancos de dados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A7A01B-B56A-7242-A38F-8C81289FE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28" r="14785"/>
          <a:stretch/>
        </p:blipFill>
        <p:spPr>
          <a:xfrm>
            <a:off x="4284756" y="2334745"/>
            <a:ext cx="6511644" cy="337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09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0D045-9330-BE4D-B853-1C6292049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Armazenamento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3B71C5-475B-894F-8BA0-6CD1933F0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Bancos de dados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A7A01B-B56A-7242-A38F-8C81289FE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28" r="14785"/>
          <a:stretch/>
        </p:blipFill>
        <p:spPr>
          <a:xfrm>
            <a:off x="4284756" y="2334745"/>
            <a:ext cx="6511644" cy="337119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C4537FB-63B7-1A4A-8947-AD096A36FF2C}"/>
              </a:ext>
            </a:extLst>
          </p:cNvPr>
          <p:cNvSpPr/>
          <p:nvPr/>
        </p:nvSpPr>
        <p:spPr>
          <a:xfrm>
            <a:off x="4195482" y="2249487"/>
            <a:ext cx="1174377" cy="36761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B542A9B-BC3B-BF45-BF2D-4E1A3CFEF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58" y="3502010"/>
            <a:ext cx="3103538" cy="103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72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0D045-9330-BE4D-B853-1C6292049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Armazenamento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3B71C5-475B-894F-8BA0-6CD1933F0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Bancos de dados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A7A01B-B56A-7242-A38F-8C81289FE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28" r="14785"/>
          <a:stretch/>
        </p:blipFill>
        <p:spPr>
          <a:xfrm>
            <a:off x="4284756" y="2334745"/>
            <a:ext cx="6511644" cy="337119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F92D25E-454D-4146-A84A-3DC1B0C27D5B}"/>
              </a:ext>
            </a:extLst>
          </p:cNvPr>
          <p:cNvSpPr/>
          <p:nvPr/>
        </p:nvSpPr>
        <p:spPr>
          <a:xfrm>
            <a:off x="5387788" y="2249487"/>
            <a:ext cx="1174377" cy="36761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2AD087-950A-3F4A-AA9D-7CBC475AF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5" r="6640"/>
          <a:stretch/>
        </p:blipFill>
        <p:spPr>
          <a:xfrm>
            <a:off x="1936376" y="3541479"/>
            <a:ext cx="108473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08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0D045-9330-BE4D-B853-1C6292049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Armazenamento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3B71C5-475B-894F-8BA0-6CD1933F0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Bancos de dados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A7A01B-B56A-7242-A38F-8C81289FE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28" r="14785"/>
          <a:stretch/>
        </p:blipFill>
        <p:spPr>
          <a:xfrm>
            <a:off x="4284756" y="2334745"/>
            <a:ext cx="6511644" cy="337119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9D6E7BA-0CD9-E549-B66C-449D95E60DD8}"/>
              </a:ext>
            </a:extLst>
          </p:cNvPr>
          <p:cNvSpPr/>
          <p:nvPr/>
        </p:nvSpPr>
        <p:spPr>
          <a:xfrm>
            <a:off x="6580097" y="2249487"/>
            <a:ext cx="1497103" cy="36761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A35E5CE-5248-8A4B-997A-3937ED893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86" y="3662129"/>
            <a:ext cx="12700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13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0D045-9330-BE4D-B853-1C6292049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Armazenamento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3B71C5-475B-894F-8BA0-6CD1933F0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Bancos de dados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A7A01B-B56A-7242-A38F-8C81289FE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28" r="14785"/>
          <a:stretch/>
        </p:blipFill>
        <p:spPr>
          <a:xfrm>
            <a:off x="4284756" y="2334745"/>
            <a:ext cx="6511644" cy="337119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3D77E91-7592-F043-B4FB-65DED8D72CC8}"/>
              </a:ext>
            </a:extLst>
          </p:cNvPr>
          <p:cNvSpPr/>
          <p:nvPr/>
        </p:nvSpPr>
        <p:spPr>
          <a:xfrm>
            <a:off x="8193741" y="2249487"/>
            <a:ext cx="1174377" cy="36761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E2982C0-538E-2E41-9296-8A4653138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3429000"/>
            <a:ext cx="2557867" cy="13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05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0D045-9330-BE4D-B853-1C6292049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Armazenamento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3B71C5-475B-894F-8BA0-6CD1933F0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Bancos de dados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A7A01B-B56A-7242-A38F-8C81289FE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28" r="14785"/>
          <a:stretch/>
        </p:blipFill>
        <p:spPr>
          <a:xfrm>
            <a:off x="4284756" y="2334745"/>
            <a:ext cx="6511644" cy="337119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C554819-0E57-7D4D-9B59-3AC444AE3801}"/>
              </a:ext>
            </a:extLst>
          </p:cNvPr>
          <p:cNvSpPr/>
          <p:nvPr/>
        </p:nvSpPr>
        <p:spPr>
          <a:xfrm>
            <a:off x="9395013" y="2249487"/>
            <a:ext cx="1255058" cy="36761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B4C3139-1480-6546-B2AB-2F9B8107D769}"/>
              </a:ext>
            </a:extLst>
          </p:cNvPr>
          <p:cNvSpPr/>
          <p:nvPr/>
        </p:nvSpPr>
        <p:spPr>
          <a:xfrm>
            <a:off x="5202425" y="6315729"/>
            <a:ext cx="55939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hlinkClick r:id="rId3"/>
              </a:rPr>
              <a:t>https://towardsdatascience.com/graph-databases-whats-the-big-deal-ec310b1bc0ed</a:t>
            </a:r>
            <a:endParaRPr lang="pt-BR" sz="1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E51D8E0-63C0-DD42-ACC5-1CE21D5DD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929" y="3634524"/>
            <a:ext cx="1946931" cy="7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4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0D045-9330-BE4D-B853-1C6292049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3B71C5-475B-894F-8BA0-6CD1933F0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Dica: Você vai precisar!</a:t>
            </a:r>
          </a:p>
          <a:p>
            <a:r>
              <a:rPr lang="pt-BR" dirty="0"/>
              <a:t>RAM e CPU</a:t>
            </a:r>
          </a:p>
          <a:p>
            <a:pPr lvl="1"/>
            <a:r>
              <a:rPr lang="pt-BR" dirty="0"/>
              <a:t>8GB até 384GB</a:t>
            </a:r>
          </a:p>
          <a:p>
            <a:pPr lvl="1"/>
            <a:r>
              <a:rPr lang="pt-BR" dirty="0"/>
              <a:t>2 </a:t>
            </a:r>
            <a:r>
              <a:rPr lang="pt-BR" dirty="0" err="1"/>
              <a:t>CPUs</a:t>
            </a:r>
            <a:r>
              <a:rPr lang="pt-BR" dirty="0"/>
              <a:t> até 96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CFEBE60B-00B5-8B46-B56C-CA7977392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68942"/>
              </p:ext>
            </p:extLst>
          </p:nvPr>
        </p:nvGraphicFramePr>
        <p:xfrm>
          <a:off x="3965575" y="3676720"/>
          <a:ext cx="7897908" cy="219456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280742">
                  <a:extLst>
                    <a:ext uri="{9D8B030D-6E8A-4147-A177-3AD203B41FA5}">
                      <a16:colId xmlns:a16="http://schemas.microsoft.com/office/drawing/2014/main" val="349887204"/>
                    </a:ext>
                  </a:extLst>
                </a:gridCol>
                <a:gridCol w="1348149">
                  <a:extLst>
                    <a:ext uri="{9D8B030D-6E8A-4147-A177-3AD203B41FA5}">
                      <a16:colId xmlns:a16="http://schemas.microsoft.com/office/drawing/2014/main" val="327887470"/>
                    </a:ext>
                  </a:extLst>
                </a:gridCol>
                <a:gridCol w="1280742">
                  <a:extLst>
                    <a:ext uri="{9D8B030D-6E8A-4147-A177-3AD203B41FA5}">
                      <a16:colId xmlns:a16="http://schemas.microsoft.com/office/drawing/2014/main" val="1375537783"/>
                    </a:ext>
                  </a:extLst>
                </a:gridCol>
                <a:gridCol w="1280742">
                  <a:extLst>
                    <a:ext uri="{9D8B030D-6E8A-4147-A177-3AD203B41FA5}">
                      <a16:colId xmlns:a16="http://schemas.microsoft.com/office/drawing/2014/main" val="48857149"/>
                    </a:ext>
                  </a:extLst>
                </a:gridCol>
                <a:gridCol w="1280742">
                  <a:extLst>
                    <a:ext uri="{9D8B030D-6E8A-4147-A177-3AD203B41FA5}">
                      <a16:colId xmlns:a16="http://schemas.microsoft.com/office/drawing/2014/main" val="3379775721"/>
                    </a:ext>
                  </a:extLst>
                </a:gridCol>
                <a:gridCol w="1426791">
                  <a:extLst>
                    <a:ext uri="{9D8B030D-6E8A-4147-A177-3AD203B41FA5}">
                      <a16:colId xmlns:a16="http://schemas.microsoft.com/office/drawing/2014/main" val="594649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br>
                        <a:rPr lang="pt-BR" sz="1600" dirty="0">
                          <a:effectLst/>
                        </a:rPr>
                      </a:br>
                      <a:r>
                        <a:rPr lang="pt-BR" sz="1600" dirty="0" err="1">
                          <a:effectLst/>
                        </a:rPr>
                        <a:t>Company</a:t>
                      </a:r>
                      <a:endParaRPr lang="pt-BR" sz="1600" b="0" dirty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effectLst/>
                        </a:rPr>
                        <a:t>2018</a:t>
                      </a:r>
                    </a:p>
                    <a:p>
                      <a:r>
                        <a:rPr lang="pt-BR" sz="1400" dirty="0" err="1">
                          <a:effectLst/>
                        </a:rPr>
                        <a:t>Revenue</a:t>
                      </a:r>
                      <a:endParaRPr lang="pt-BR" sz="1400" b="0" dirty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effectLst/>
                        </a:rPr>
                        <a:t>2018</a:t>
                      </a:r>
                    </a:p>
                    <a:p>
                      <a:r>
                        <a:rPr lang="pt-BR" sz="1400" dirty="0">
                          <a:effectLst/>
                        </a:rPr>
                        <a:t>Market </a:t>
                      </a:r>
                      <a:r>
                        <a:rPr lang="pt-BR" sz="1400" dirty="0" err="1">
                          <a:effectLst/>
                        </a:rPr>
                        <a:t>Share</a:t>
                      </a:r>
                      <a:r>
                        <a:rPr lang="pt-BR" sz="1400" dirty="0">
                          <a:effectLst/>
                        </a:rPr>
                        <a:t> (%)</a:t>
                      </a:r>
                      <a:endParaRPr lang="pt-BR" sz="1400" b="0" dirty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effectLst/>
                        </a:rPr>
                        <a:t>2017</a:t>
                      </a:r>
                    </a:p>
                    <a:p>
                      <a:r>
                        <a:rPr lang="pt-BR" sz="1400" dirty="0" err="1">
                          <a:effectLst/>
                        </a:rPr>
                        <a:t>Revenue</a:t>
                      </a:r>
                      <a:endParaRPr lang="pt-BR" sz="1400" b="0" dirty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effectLst/>
                        </a:rPr>
                        <a:t>2017</a:t>
                      </a:r>
                    </a:p>
                    <a:p>
                      <a:r>
                        <a:rPr lang="pt-BR" sz="1400" dirty="0">
                          <a:effectLst/>
                        </a:rPr>
                        <a:t>Market </a:t>
                      </a:r>
                      <a:r>
                        <a:rPr lang="pt-BR" sz="1400" dirty="0" err="1">
                          <a:effectLst/>
                        </a:rPr>
                        <a:t>Share</a:t>
                      </a:r>
                      <a:r>
                        <a:rPr lang="pt-BR" sz="1400" dirty="0">
                          <a:effectLst/>
                        </a:rPr>
                        <a:t> (%)</a:t>
                      </a:r>
                      <a:endParaRPr lang="pt-BR" sz="1400" b="0" dirty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effectLst/>
                        </a:rPr>
                        <a:t>2018-2017</a:t>
                      </a:r>
                    </a:p>
                    <a:p>
                      <a:r>
                        <a:rPr lang="pt-BR" sz="1400" dirty="0" err="1">
                          <a:effectLst/>
                        </a:rPr>
                        <a:t>Growth</a:t>
                      </a:r>
                      <a:r>
                        <a:rPr lang="pt-BR" sz="1400" dirty="0">
                          <a:effectLst/>
                        </a:rPr>
                        <a:t> (%)</a:t>
                      </a:r>
                      <a:endParaRPr lang="pt-BR" sz="1400" b="0" dirty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24160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dirty="0" err="1">
                          <a:effectLst/>
                        </a:rPr>
                        <a:t>Amazon</a:t>
                      </a:r>
                      <a:endParaRPr lang="pt-BR" sz="1600" b="0" dirty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15,495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47.8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12,221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49.4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26.8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4963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Microsoft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5,038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15.5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3,130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12.7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60.9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75176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Alibaba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2,499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7.7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1,298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5.3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92.6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2222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Google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1,314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4.0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820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3.3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60.2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68483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IBM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577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1.8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463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1.9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24.7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2649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Others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7,519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23.2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6,768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27.4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11.1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47953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Total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32,441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100.0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24,699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effectLst/>
                        </a:rPr>
                        <a:t>100.0</a:t>
                      </a:r>
                      <a:endParaRPr lang="pt-BR" sz="1600" b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effectLst/>
                        </a:rPr>
                        <a:t>31.3</a:t>
                      </a:r>
                      <a:endParaRPr lang="pt-BR" sz="1600" b="0" dirty="0">
                        <a:solidFill>
                          <a:srgbClr val="000000"/>
                        </a:solidFill>
                        <a:effectLst/>
                        <a:latin typeface="Graphik Web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675642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5E8FE735-CDA0-C94B-964B-69BB1F36C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822" y="5947094"/>
            <a:ext cx="241729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raphik Web"/>
              </a:rPr>
              <a:t>Source</a:t>
            </a:r>
            <a:r>
              <a:rPr kumimoji="0" lang="pt-BR" altLang="pt-B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raphik Web"/>
              </a:rPr>
              <a:t>: </a:t>
            </a:r>
            <a:r>
              <a:rPr kumimoji="0" lang="pt-BR" altLang="pt-BR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raphik Web"/>
              </a:rPr>
              <a:t>Gartner</a:t>
            </a:r>
            <a:r>
              <a:rPr kumimoji="0" lang="pt-BR" altLang="pt-B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raphik Web"/>
              </a:rPr>
              <a:t> (July 2019)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456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0D045-9330-BE4D-B853-1C6292049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3B71C5-475B-894F-8BA0-6CD1933F0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Mas isso não é tudo! Precisamos de padronização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CCDF67B-9CDF-E04C-96B6-CDE7FF4F8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057" y="3291341"/>
            <a:ext cx="2001544" cy="173467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CE4C447-12BB-9C4D-B7F9-8FA2F7E06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786" y="3157904"/>
            <a:ext cx="2001544" cy="200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78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0D045-9330-BE4D-B853-1C6292049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Serviços provisionados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3B71C5-475B-894F-8BA0-6CD1933F0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Quick</a:t>
            </a:r>
            <a:r>
              <a:rPr lang="pt-BR" dirty="0"/>
              <a:t> </a:t>
            </a:r>
            <a:r>
              <a:rPr lang="pt-BR" dirty="0" err="1"/>
              <a:t>wins</a:t>
            </a:r>
            <a:endParaRPr lang="pt-BR" dirty="0"/>
          </a:p>
          <a:p>
            <a:r>
              <a:rPr lang="pt-BR" dirty="0"/>
              <a:t>Modelos </a:t>
            </a:r>
            <a:r>
              <a:rPr lang="pt-BR" dirty="0" err="1"/>
              <a:t>pré</a:t>
            </a:r>
            <a:r>
              <a:rPr lang="pt-BR" dirty="0"/>
              <a:t>-treinados</a:t>
            </a:r>
          </a:p>
          <a:p>
            <a:r>
              <a:rPr lang="pt-BR" dirty="0"/>
              <a:t>Mas é preciso bastante atenção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2C02C0C-8018-6841-85ED-79EF4F1582F6}"/>
              </a:ext>
            </a:extLst>
          </p:cNvPr>
          <p:cNvSpPr/>
          <p:nvPr/>
        </p:nvSpPr>
        <p:spPr>
          <a:xfrm>
            <a:off x="3899647" y="6167735"/>
            <a:ext cx="731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hlinkClick r:id="rId2"/>
              </a:rPr>
              <a:t>https://www.altexsoft.com/blog/datascience/comparing-machine-learning-as-a-service-amazon-microsoft-azure-google-cloud-ai-ibm-watson/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535442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F56F41-BC79-7E44-8E12-C27D7F17C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 </a:t>
            </a:r>
            <a:r>
              <a:rPr lang="pt-BR" dirty="0" err="1"/>
              <a:t>cloud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6A1EBC-4E74-F34C-89A9-967CB01203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9233"/>
          <a:stretch/>
        </p:blipFill>
        <p:spPr>
          <a:xfrm>
            <a:off x="1919099" y="1743870"/>
            <a:ext cx="8116767" cy="467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58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4F5191-6992-5B4D-9758-BECCCC1F0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Automated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semi</a:t>
            </a:r>
            <a:r>
              <a:rPr lang="pt-BR" dirty="0"/>
              <a:t> </a:t>
            </a:r>
            <a:r>
              <a:rPr lang="pt-BR" dirty="0" err="1"/>
              <a:t>automated</a:t>
            </a:r>
            <a:r>
              <a:rPr lang="pt-BR" dirty="0"/>
              <a:t> ml </a:t>
            </a:r>
            <a:r>
              <a:rPr lang="pt-BR" dirty="0" err="1"/>
              <a:t>services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31ADBCF-58FE-814C-AE3B-ABBFB425A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49" b="41340"/>
          <a:stretch/>
        </p:blipFill>
        <p:spPr>
          <a:xfrm>
            <a:off x="2409917" y="2097088"/>
            <a:ext cx="7368988" cy="39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76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EDF0B6-CF31-5341-AA14-0800E19BD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Platforms</a:t>
            </a:r>
            <a:r>
              <a:rPr lang="pt-BR" dirty="0"/>
              <a:t> for </a:t>
            </a:r>
            <a:r>
              <a:rPr lang="pt-BR" dirty="0" err="1"/>
              <a:t>custom</a:t>
            </a:r>
            <a:r>
              <a:rPr lang="pt-BR" dirty="0"/>
              <a:t> </a:t>
            </a:r>
            <a:r>
              <a:rPr lang="pt-BR" dirty="0" err="1"/>
              <a:t>modeling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E8E1D2-C14E-DF42-B11B-7AE943490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571" b="13687"/>
          <a:stretch/>
        </p:blipFill>
        <p:spPr>
          <a:xfrm>
            <a:off x="1728628" y="2749597"/>
            <a:ext cx="8734744" cy="248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07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CC2CD6-C25E-9144-BB4B-FD30E6938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Speech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processing</a:t>
            </a:r>
            <a:r>
              <a:rPr lang="pt-BR" dirty="0"/>
              <a:t> </a:t>
            </a:r>
            <a:r>
              <a:rPr lang="pt-BR" dirty="0" err="1"/>
              <a:t>apis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5470D7-0230-764D-AE12-F8D5020AE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7F8B7A-94E1-4A4F-B2E0-EB7EF1F8A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83" b="67102"/>
          <a:stretch/>
        </p:blipFill>
        <p:spPr>
          <a:xfrm>
            <a:off x="2037829" y="2501153"/>
            <a:ext cx="8116342" cy="306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88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CC2CD6-C25E-9144-BB4B-FD30E6938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Speech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processing</a:t>
            </a:r>
            <a:r>
              <a:rPr lang="pt-BR" dirty="0"/>
              <a:t> </a:t>
            </a:r>
            <a:r>
              <a:rPr lang="pt-BR" dirty="0" err="1"/>
              <a:t>apis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5470D7-0230-764D-AE12-F8D5020AE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7F8B7A-94E1-4A4F-B2E0-EB7EF1F8A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83" b="86865"/>
          <a:stretch/>
        </p:blipFill>
        <p:spPr>
          <a:xfrm>
            <a:off x="2037829" y="2501153"/>
            <a:ext cx="8116342" cy="79785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56DCE33-7F07-DA4B-B771-C49532A7C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43" b="46981"/>
          <a:stretch/>
        </p:blipFill>
        <p:spPr>
          <a:xfrm>
            <a:off x="2037829" y="3236256"/>
            <a:ext cx="8116342" cy="237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28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CC2CD6-C25E-9144-BB4B-FD30E6938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Speech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processing</a:t>
            </a:r>
            <a:r>
              <a:rPr lang="pt-BR" dirty="0"/>
              <a:t> </a:t>
            </a:r>
            <a:r>
              <a:rPr lang="pt-BR" dirty="0" err="1"/>
              <a:t>apis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5470D7-0230-764D-AE12-F8D5020AE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7F8B7A-94E1-4A4F-B2E0-EB7EF1F8A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83" b="86865"/>
          <a:stretch/>
        </p:blipFill>
        <p:spPr>
          <a:xfrm>
            <a:off x="2037829" y="2501153"/>
            <a:ext cx="8116342" cy="79785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56DCE33-7F07-DA4B-B771-C49532A7C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929" b="19965"/>
          <a:stretch/>
        </p:blipFill>
        <p:spPr>
          <a:xfrm>
            <a:off x="2037829" y="3236257"/>
            <a:ext cx="8116342" cy="311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43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CC2CD6-C25E-9144-BB4B-FD30E6938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Speech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processing</a:t>
            </a:r>
            <a:r>
              <a:rPr lang="pt-BR" dirty="0"/>
              <a:t> </a:t>
            </a:r>
            <a:r>
              <a:rPr lang="pt-BR" dirty="0" err="1"/>
              <a:t>apis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5470D7-0230-764D-AE12-F8D5020AE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7F8B7A-94E1-4A4F-B2E0-EB7EF1F8A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83" b="86865"/>
          <a:stretch/>
        </p:blipFill>
        <p:spPr>
          <a:xfrm>
            <a:off x="2037829" y="2501153"/>
            <a:ext cx="8116342" cy="79785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56DCE33-7F07-DA4B-B771-C49532A7C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" t="79996" r="-20" b="6959"/>
          <a:stretch/>
        </p:blipFill>
        <p:spPr>
          <a:xfrm>
            <a:off x="2037829" y="3236257"/>
            <a:ext cx="8116342" cy="149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70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EAD18-6504-BB4B-A818-AB150860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apis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EFD3D0-10D3-B14D-898F-57D605BC0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B178132-8052-DF4C-95DD-1FD3A5752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83" b="58274"/>
          <a:stretch/>
        </p:blipFill>
        <p:spPr>
          <a:xfrm>
            <a:off x="2180072" y="2249487"/>
            <a:ext cx="7577668" cy="313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70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EAD18-6504-BB4B-A818-AB150860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apis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EFD3D0-10D3-B14D-898F-57D605BC0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B178132-8052-DF4C-95DD-1FD3A5752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83" b="84701"/>
          <a:stretch/>
        </p:blipFill>
        <p:spPr>
          <a:xfrm>
            <a:off x="2180072" y="2249487"/>
            <a:ext cx="7577668" cy="7716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C83C40A-A7C7-3A45-AE0B-841C70ECAA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326" b="31646"/>
          <a:stretch/>
        </p:blipFill>
        <p:spPr>
          <a:xfrm>
            <a:off x="2180072" y="2994211"/>
            <a:ext cx="7577668" cy="242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2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EAD18-6504-BB4B-A818-AB150860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apis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EFD3D0-10D3-B14D-898F-57D605BC0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B178132-8052-DF4C-95DD-1FD3A5752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83" b="84701"/>
          <a:stretch/>
        </p:blipFill>
        <p:spPr>
          <a:xfrm>
            <a:off x="2180072" y="2249487"/>
            <a:ext cx="7577668" cy="7716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C83C40A-A7C7-3A45-AE0B-841C70ECAA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273" b="8904"/>
          <a:stretch/>
        </p:blipFill>
        <p:spPr>
          <a:xfrm>
            <a:off x="2180072" y="2994211"/>
            <a:ext cx="7577668" cy="20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07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5CE9E5-7B05-F94F-92C4-2EDF81C45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Video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apis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3A30C6-2FBF-974F-AA58-F2ECFCC02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3B067D1-E530-D241-A5BC-5050E7389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7" b="65388"/>
          <a:stretch/>
        </p:blipFill>
        <p:spPr>
          <a:xfrm>
            <a:off x="2269504" y="2249487"/>
            <a:ext cx="7649813" cy="340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8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7B94CF-453E-4940-8C39-7176BAEE6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Provedores de destaque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3C7570-A459-F548-90B3-380E90022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932" y="2420768"/>
            <a:ext cx="3465775" cy="181953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6904AA3-97B6-614A-9948-158C1AFDF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5" t="16294" r="23039" b="15588"/>
          <a:stretch/>
        </p:blipFill>
        <p:spPr>
          <a:xfrm>
            <a:off x="1359282" y="4148781"/>
            <a:ext cx="4957482" cy="173018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09CA6E8-3395-1B48-9761-F34008547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355" y="2476353"/>
            <a:ext cx="2885038" cy="17301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07D03C2-76CD-7B48-AB5C-24CC348858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23" t="34379" r="3603" b="34249"/>
          <a:stretch/>
        </p:blipFill>
        <p:spPr>
          <a:xfrm>
            <a:off x="6462862" y="4585807"/>
            <a:ext cx="4369856" cy="85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04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5CE9E5-7B05-F94F-92C4-2EDF81C45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Video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apis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3A30C6-2FBF-974F-AA58-F2ECFCC02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3B067D1-E530-D241-A5BC-5050E7389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7" b="65388"/>
          <a:stretch/>
        </p:blipFill>
        <p:spPr>
          <a:xfrm>
            <a:off x="2269504" y="2249487"/>
            <a:ext cx="7649813" cy="340724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4631AEA-44D3-D842-8D06-8CB1C22A2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80" b="43546"/>
          <a:stretch/>
        </p:blipFill>
        <p:spPr>
          <a:xfrm>
            <a:off x="2269504" y="3092823"/>
            <a:ext cx="7649813" cy="256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73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5CE9E5-7B05-F94F-92C4-2EDF81C45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Video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apis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3A30C6-2FBF-974F-AA58-F2ECFCC02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3B067D1-E530-D241-A5BC-5050E7389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7" b="65388"/>
          <a:stretch/>
        </p:blipFill>
        <p:spPr>
          <a:xfrm>
            <a:off x="2269504" y="2249487"/>
            <a:ext cx="7649813" cy="340724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4631AEA-44D3-D842-8D06-8CB1C22A2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145" b="21781"/>
          <a:stretch/>
        </p:blipFill>
        <p:spPr>
          <a:xfrm>
            <a:off x="2269504" y="3092823"/>
            <a:ext cx="7649813" cy="256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25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5CE9E5-7B05-F94F-92C4-2EDF81C45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Video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apis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3A30C6-2FBF-974F-AA58-F2ECFCC02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3B067D1-E530-D241-A5BC-5050E7389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7" b="87462"/>
          <a:stretch/>
        </p:blipFill>
        <p:spPr>
          <a:xfrm>
            <a:off x="2269504" y="2249487"/>
            <a:ext cx="7649813" cy="84333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4631AEA-44D3-D842-8D06-8CB1C22A2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82" b="8043"/>
          <a:stretch/>
        </p:blipFill>
        <p:spPr>
          <a:xfrm>
            <a:off x="2269504" y="3092824"/>
            <a:ext cx="7649813" cy="154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08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9B1D0B-F3EA-FB43-BFB0-2000C797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Indo além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9EC279-25A4-AB4A-AD3A-A111FA143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https://cloud.ibm.com/developer/watson/documentation</a:t>
            </a:r>
            <a:endParaRPr lang="pt-BR" dirty="0"/>
          </a:p>
          <a:p>
            <a:r>
              <a:rPr lang="pt-BR" dirty="0">
                <a:hlinkClick r:id="rId3"/>
              </a:rPr>
              <a:t>https://azure.microsoft.com/en-us/services/cognitive-services/</a:t>
            </a:r>
            <a:endParaRPr lang="pt-BR" dirty="0"/>
          </a:p>
          <a:p>
            <a:r>
              <a:rPr lang="pt-BR" dirty="0">
                <a:hlinkClick r:id="rId4"/>
              </a:rPr>
              <a:t>https://cloud.google.com/products/ai/</a:t>
            </a:r>
            <a:endParaRPr lang="pt-BR" dirty="0"/>
          </a:p>
          <a:p>
            <a:r>
              <a:rPr lang="pt-BR" dirty="0">
                <a:hlinkClick r:id="rId5"/>
              </a:rPr>
              <a:t>https://aws.amazon.com/machine-learning/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866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8694B-C65B-C34C-B0C5-7F266077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Indo além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AF8534-EB4A-2842-A9B1-8CC177770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Em breve falaremos de bibliotecas que são </a:t>
            </a:r>
            <a:r>
              <a:rPr lang="pt-BR" dirty="0" err="1"/>
              <a:t>super</a:t>
            </a:r>
            <a:r>
              <a:rPr lang="pt-BR" dirty="0"/>
              <a:t> </a:t>
            </a:r>
            <a:r>
              <a:rPr lang="pt-BR" dirty="0" err="1"/>
              <a:t>utéis</a:t>
            </a:r>
            <a:r>
              <a:rPr lang="pt-BR" dirty="0"/>
              <a:t> para ir além</a:t>
            </a:r>
          </a:p>
          <a:p>
            <a:pPr lvl="1"/>
            <a:r>
              <a:rPr lang="pt-BR" dirty="0" err="1"/>
              <a:t>Tensorflow</a:t>
            </a:r>
            <a:endParaRPr lang="pt-BR" dirty="0"/>
          </a:p>
          <a:p>
            <a:pPr lvl="1"/>
            <a:r>
              <a:rPr lang="pt-BR" dirty="0" err="1"/>
              <a:t>Keras</a:t>
            </a:r>
            <a:endParaRPr lang="pt-BR" dirty="0"/>
          </a:p>
          <a:p>
            <a:pPr lvl="1"/>
            <a:r>
              <a:rPr lang="pt-BR" dirty="0" err="1"/>
              <a:t>Caffe</a:t>
            </a:r>
            <a:endParaRPr lang="pt-BR" dirty="0"/>
          </a:p>
          <a:p>
            <a:pPr lvl="1"/>
            <a:r>
              <a:rPr lang="pt-BR" dirty="0" err="1"/>
              <a:t>Pytorch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5850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1C9F5-6292-E544-A3A3-068D01BF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Slack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CE6A0A-0156-EE49-AF7A-E83276B0D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Ferramenta de colaboração</a:t>
            </a:r>
          </a:p>
          <a:p>
            <a:pPr lvl="1"/>
            <a:r>
              <a:rPr lang="pt-BR" dirty="0" err="1"/>
              <a:t>Workspace</a:t>
            </a:r>
            <a:endParaRPr lang="pt-BR" dirty="0"/>
          </a:p>
          <a:p>
            <a:pPr lvl="1"/>
            <a:r>
              <a:rPr lang="pt-BR" dirty="0"/>
              <a:t>Canais</a:t>
            </a:r>
          </a:p>
          <a:p>
            <a:pPr lvl="1"/>
            <a:r>
              <a:rPr lang="pt-BR" dirty="0"/>
              <a:t>Conversas privadas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1FC08CC-8DB1-0547-B84E-AA877CF23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588" y="2953917"/>
            <a:ext cx="3285565" cy="328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27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072261-3A4A-9E4B-82CD-175CE6CD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408A36-5D5F-0744-86C2-15AF2D418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que é versionamento de código?</a:t>
            </a:r>
          </a:p>
        </p:txBody>
      </p:sp>
    </p:spTree>
    <p:extLst>
      <p:ext uri="{BB962C8B-B14F-4D97-AF65-F5344CB8AC3E}">
        <p14:creationId xmlns:p14="http://schemas.microsoft.com/office/powerpoint/2010/main" val="37657107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072261-3A4A-9E4B-82CD-175CE6CD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408A36-5D5F-0744-86C2-15AF2D418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que é versionamento de código?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09363369-2635-1C40-B62D-825B4AD94022}"/>
              </a:ext>
            </a:extLst>
          </p:cNvPr>
          <p:cNvCxnSpPr>
            <a:cxnSpLocks/>
          </p:cNvCxnSpPr>
          <p:nvPr/>
        </p:nvCxnSpPr>
        <p:spPr>
          <a:xfrm flipV="1">
            <a:off x="1326776" y="3801035"/>
            <a:ext cx="8731624" cy="107577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5A7471-F330-6343-B9C0-40D2E717F248}"/>
              </a:ext>
            </a:extLst>
          </p:cNvPr>
          <p:cNvSpPr txBox="1"/>
          <p:nvPr/>
        </p:nvSpPr>
        <p:spPr>
          <a:xfrm>
            <a:off x="1326776" y="3463970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2"/>
                </a:solidFill>
              </a:rPr>
              <a:t>Linha da vida</a:t>
            </a:r>
          </a:p>
        </p:txBody>
      </p:sp>
      <p:sp>
        <p:nvSpPr>
          <p:cNvPr id="11" name="Arco 10">
            <a:extLst>
              <a:ext uri="{FF2B5EF4-FFF2-40B4-BE49-F238E27FC236}">
                <a16:creationId xmlns:a16="http://schemas.microsoft.com/office/drawing/2014/main" id="{5BAE776E-D54B-624A-88B8-AA9917D0439D}"/>
              </a:ext>
            </a:extLst>
          </p:cNvPr>
          <p:cNvSpPr/>
          <p:nvPr/>
        </p:nvSpPr>
        <p:spPr>
          <a:xfrm>
            <a:off x="1452283" y="3361437"/>
            <a:ext cx="959223" cy="1264023"/>
          </a:xfrm>
          <a:prstGeom prst="arc">
            <a:avLst>
              <a:gd name="adj1" fmla="val 21289228"/>
              <a:gd name="adj2" fmla="val 11130978"/>
            </a:avLst>
          </a:prstGeom>
          <a:ln w="57150">
            <a:solidFill>
              <a:srgbClr val="00206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Arco 11">
            <a:extLst>
              <a:ext uri="{FF2B5EF4-FFF2-40B4-BE49-F238E27FC236}">
                <a16:creationId xmlns:a16="http://schemas.microsoft.com/office/drawing/2014/main" id="{393FAEAA-1C2E-F941-8BEF-3BDAB4CED841}"/>
              </a:ext>
            </a:extLst>
          </p:cNvPr>
          <p:cNvSpPr/>
          <p:nvPr/>
        </p:nvSpPr>
        <p:spPr>
          <a:xfrm>
            <a:off x="2892101" y="3325250"/>
            <a:ext cx="959223" cy="1264023"/>
          </a:xfrm>
          <a:prstGeom prst="arc">
            <a:avLst>
              <a:gd name="adj1" fmla="val 21289228"/>
              <a:gd name="adj2" fmla="val 11130978"/>
            </a:avLst>
          </a:prstGeom>
          <a:ln w="57150">
            <a:solidFill>
              <a:srgbClr val="00206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Arco 12">
            <a:extLst>
              <a:ext uri="{FF2B5EF4-FFF2-40B4-BE49-F238E27FC236}">
                <a16:creationId xmlns:a16="http://schemas.microsoft.com/office/drawing/2014/main" id="{577C138C-0E3D-BB40-9D46-811AAE3A0DE4}"/>
              </a:ext>
            </a:extLst>
          </p:cNvPr>
          <p:cNvSpPr/>
          <p:nvPr/>
        </p:nvSpPr>
        <p:spPr>
          <a:xfrm>
            <a:off x="4331919" y="3325249"/>
            <a:ext cx="959223" cy="1264023"/>
          </a:xfrm>
          <a:prstGeom prst="arc">
            <a:avLst>
              <a:gd name="adj1" fmla="val 21289228"/>
              <a:gd name="adj2" fmla="val 11130978"/>
            </a:avLst>
          </a:prstGeom>
          <a:ln w="57150">
            <a:solidFill>
              <a:srgbClr val="00206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Arco 13">
            <a:extLst>
              <a:ext uri="{FF2B5EF4-FFF2-40B4-BE49-F238E27FC236}">
                <a16:creationId xmlns:a16="http://schemas.microsoft.com/office/drawing/2014/main" id="{8D5841C1-1EE7-CE42-AF7F-6CDA6B8628D6}"/>
              </a:ext>
            </a:extLst>
          </p:cNvPr>
          <p:cNvSpPr/>
          <p:nvPr/>
        </p:nvSpPr>
        <p:spPr>
          <a:xfrm>
            <a:off x="5692588" y="3306991"/>
            <a:ext cx="959223" cy="1264023"/>
          </a:xfrm>
          <a:prstGeom prst="arc">
            <a:avLst>
              <a:gd name="adj1" fmla="val 21289228"/>
              <a:gd name="adj2" fmla="val 11130978"/>
            </a:avLst>
          </a:prstGeom>
          <a:ln w="57150">
            <a:solidFill>
              <a:srgbClr val="00206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Arco 14">
            <a:extLst>
              <a:ext uri="{FF2B5EF4-FFF2-40B4-BE49-F238E27FC236}">
                <a16:creationId xmlns:a16="http://schemas.microsoft.com/office/drawing/2014/main" id="{C31182DC-3247-2E4A-9E65-D87AB55F2749}"/>
              </a:ext>
            </a:extLst>
          </p:cNvPr>
          <p:cNvSpPr/>
          <p:nvPr/>
        </p:nvSpPr>
        <p:spPr>
          <a:xfrm>
            <a:off x="7111440" y="3276600"/>
            <a:ext cx="959223" cy="1264023"/>
          </a:xfrm>
          <a:prstGeom prst="arc">
            <a:avLst>
              <a:gd name="adj1" fmla="val 4888176"/>
              <a:gd name="adj2" fmla="val 11130978"/>
            </a:avLst>
          </a:prstGeom>
          <a:ln w="57150">
            <a:solidFill>
              <a:schemeClr val="bg2">
                <a:lumMod val="60000"/>
                <a:lumOff val="4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6692EEA-811C-1747-B24D-769C2F17234B}"/>
              </a:ext>
            </a:extLst>
          </p:cNvPr>
          <p:cNvSpPr txBox="1"/>
          <p:nvPr/>
        </p:nvSpPr>
        <p:spPr>
          <a:xfrm>
            <a:off x="1548045" y="4679855"/>
            <a:ext cx="863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/>
                </a:solidFill>
              </a:rPr>
              <a:t>Mudança #1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1B988C9-E2D5-6946-97B0-1ACA311ED64C}"/>
              </a:ext>
            </a:extLst>
          </p:cNvPr>
          <p:cNvSpPr txBox="1"/>
          <p:nvPr/>
        </p:nvSpPr>
        <p:spPr>
          <a:xfrm>
            <a:off x="2939981" y="4662409"/>
            <a:ext cx="863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/>
                </a:solidFill>
              </a:rPr>
              <a:t>Mudança #2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409CE02-1F12-404C-A4C4-B629697C918C}"/>
              </a:ext>
            </a:extLst>
          </p:cNvPr>
          <p:cNvSpPr txBox="1"/>
          <p:nvPr/>
        </p:nvSpPr>
        <p:spPr>
          <a:xfrm>
            <a:off x="4379799" y="4679855"/>
            <a:ext cx="863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/>
                </a:solidFill>
              </a:rPr>
              <a:t>Mudança #3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6A74867-3E4A-664E-8F49-FD234710DCAF}"/>
              </a:ext>
            </a:extLst>
          </p:cNvPr>
          <p:cNvSpPr txBox="1"/>
          <p:nvPr/>
        </p:nvSpPr>
        <p:spPr>
          <a:xfrm>
            <a:off x="5740468" y="4679855"/>
            <a:ext cx="863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/>
                </a:solidFill>
              </a:rPr>
              <a:t>Mudança #4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C77DCF4-8C55-E645-950F-3F09C65A466D}"/>
              </a:ext>
            </a:extLst>
          </p:cNvPr>
          <p:cNvSpPr txBox="1"/>
          <p:nvPr/>
        </p:nvSpPr>
        <p:spPr>
          <a:xfrm>
            <a:off x="7629614" y="4258671"/>
            <a:ext cx="863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/>
                </a:solidFill>
              </a:rPr>
              <a:t>Trabalho atual</a:t>
            </a:r>
          </a:p>
        </p:txBody>
      </p:sp>
    </p:spTree>
    <p:extLst>
      <p:ext uri="{BB962C8B-B14F-4D97-AF65-F5344CB8AC3E}">
        <p14:creationId xmlns:p14="http://schemas.microsoft.com/office/powerpoint/2010/main" val="7702245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072261-3A4A-9E4B-82CD-175CE6CD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408A36-5D5F-0744-86C2-15AF2D418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que é versionamento de código?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6411353-CC20-5F40-8647-44A27793FC75}"/>
              </a:ext>
            </a:extLst>
          </p:cNvPr>
          <p:cNvGrpSpPr/>
          <p:nvPr/>
        </p:nvGrpSpPr>
        <p:grpSpPr>
          <a:xfrm>
            <a:off x="1326776" y="3276601"/>
            <a:ext cx="4706471" cy="1002596"/>
            <a:chOff x="1326776" y="3276600"/>
            <a:chExt cx="8731624" cy="1860053"/>
          </a:xfrm>
        </p:grpSpPr>
        <p:cxnSp>
          <p:nvCxnSpPr>
            <p:cNvPr id="5" name="Conector de Seta Reta 4">
              <a:extLst>
                <a:ext uri="{FF2B5EF4-FFF2-40B4-BE49-F238E27FC236}">
                  <a16:creationId xmlns:a16="http://schemas.microsoft.com/office/drawing/2014/main" id="{09363369-2635-1C40-B62D-825B4AD94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6776" y="3801035"/>
              <a:ext cx="8731624" cy="107577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185A7471-F330-6343-B9C0-40D2E717F248}"/>
                </a:ext>
              </a:extLst>
            </p:cNvPr>
            <p:cNvSpPr txBox="1"/>
            <p:nvPr/>
          </p:nvSpPr>
          <p:spPr>
            <a:xfrm>
              <a:off x="1326776" y="3463970"/>
              <a:ext cx="1252629" cy="3711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pt-BR" sz="700" dirty="0">
                  <a:solidFill>
                    <a:schemeClr val="bg2"/>
                  </a:solidFill>
                </a:rPr>
                <a:t>Linha da vida</a:t>
              </a:r>
            </a:p>
          </p:txBody>
        </p:sp>
        <p:sp>
          <p:nvSpPr>
            <p:cNvPr id="11" name="Arco 10">
              <a:extLst>
                <a:ext uri="{FF2B5EF4-FFF2-40B4-BE49-F238E27FC236}">
                  <a16:creationId xmlns:a16="http://schemas.microsoft.com/office/drawing/2014/main" id="{5BAE776E-D54B-624A-88B8-AA9917D0439D}"/>
                </a:ext>
              </a:extLst>
            </p:cNvPr>
            <p:cNvSpPr/>
            <p:nvPr/>
          </p:nvSpPr>
          <p:spPr>
            <a:xfrm>
              <a:off x="1452283" y="3361437"/>
              <a:ext cx="959223" cy="1264023"/>
            </a:xfrm>
            <a:prstGeom prst="arc">
              <a:avLst>
                <a:gd name="adj1" fmla="val 21289228"/>
                <a:gd name="adj2" fmla="val 11130978"/>
              </a:avLst>
            </a:prstGeom>
            <a:ln w="28575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700"/>
            </a:p>
          </p:txBody>
        </p:sp>
        <p:sp>
          <p:nvSpPr>
            <p:cNvPr id="12" name="Arco 11">
              <a:extLst>
                <a:ext uri="{FF2B5EF4-FFF2-40B4-BE49-F238E27FC236}">
                  <a16:creationId xmlns:a16="http://schemas.microsoft.com/office/drawing/2014/main" id="{393FAEAA-1C2E-F941-8BEF-3BDAB4CED841}"/>
                </a:ext>
              </a:extLst>
            </p:cNvPr>
            <p:cNvSpPr/>
            <p:nvPr/>
          </p:nvSpPr>
          <p:spPr>
            <a:xfrm>
              <a:off x="2892101" y="3325250"/>
              <a:ext cx="959223" cy="1264023"/>
            </a:xfrm>
            <a:prstGeom prst="arc">
              <a:avLst>
                <a:gd name="adj1" fmla="val 21289228"/>
                <a:gd name="adj2" fmla="val 11130978"/>
              </a:avLst>
            </a:prstGeom>
            <a:ln w="28575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700"/>
            </a:p>
          </p:txBody>
        </p:sp>
        <p:sp>
          <p:nvSpPr>
            <p:cNvPr id="13" name="Arco 12">
              <a:extLst>
                <a:ext uri="{FF2B5EF4-FFF2-40B4-BE49-F238E27FC236}">
                  <a16:creationId xmlns:a16="http://schemas.microsoft.com/office/drawing/2014/main" id="{577C138C-0E3D-BB40-9D46-811AAE3A0DE4}"/>
                </a:ext>
              </a:extLst>
            </p:cNvPr>
            <p:cNvSpPr/>
            <p:nvPr/>
          </p:nvSpPr>
          <p:spPr>
            <a:xfrm>
              <a:off x="4331919" y="3325249"/>
              <a:ext cx="959223" cy="1264023"/>
            </a:xfrm>
            <a:prstGeom prst="arc">
              <a:avLst>
                <a:gd name="adj1" fmla="val 21289228"/>
                <a:gd name="adj2" fmla="val 11130978"/>
              </a:avLst>
            </a:prstGeom>
            <a:ln w="28575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700"/>
            </a:p>
          </p:txBody>
        </p:sp>
        <p:sp>
          <p:nvSpPr>
            <p:cNvPr id="14" name="Arco 13">
              <a:extLst>
                <a:ext uri="{FF2B5EF4-FFF2-40B4-BE49-F238E27FC236}">
                  <a16:creationId xmlns:a16="http://schemas.microsoft.com/office/drawing/2014/main" id="{8D5841C1-1EE7-CE42-AF7F-6CDA6B8628D6}"/>
                </a:ext>
              </a:extLst>
            </p:cNvPr>
            <p:cNvSpPr/>
            <p:nvPr/>
          </p:nvSpPr>
          <p:spPr>
            <a:xfrm>
              <a:off x="5692588" y="3306991"/>
              <a:ext cx="959223" cy="1264023"/>
            </a:xfrm>
            <a:prstGeom prst="arc">
              <a:avLst>
                <a:gd name="adj1" fmla="val 21289228"/>
                <a:gd name="adj2" fmla="val 11130978"/>
              </a:avLst>
            </a:prstGeom>
            <a:ln w="28575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700"/>
            </a:p>
          </p:txBody>
        </p:sp>
        <p:sp>
          <p:nvSpPr>
            <p:cNvPr id="15" name="Arco 14">
              <a:extLst>
                <a:ext uri="{FF2B5EF4-FFF2-40B4-BE49-F238E27FC236}">
                  <a16:creationId xmlns:a16="http://schemas.microsoft.com/office/drawing/2014/main" id="{C31182DC-3247-2E4A-9E65-D87AB55F2749}"/>
                </a:ext>
              </a:extLst>
            </p:cNvPr>
            <p:cNvSpPr/>
            <p:nvPr/>
          </p:nvSpPr>
          <p:spPr>
            <a:xfrm>
              <a:off x="7111440" y="3276600"/>
              <a:ext cx="959223" cy="1264023"/>
            </a:xfrm>
            <a:prstGeom prst="arc">
              <a:avLst>
                <a:gd name="adj1" fmla="val 4888176"/>
                <a:gd name="adj2" fmla="val 11130978"/>
              </a:avLst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700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46692EEA-811C-1747-B24D-769C2F17234B}"/>
                </a:ext>
              </a:extLst>
            </p:cNvPr>
            <p:cNvSpPr txBox="1"/>
            <p:nvPr/>
          </p:nvSpPr>
          <p:spPr>
            <a:xfrm>
              <a:off x="1548045" y="4679855"/>
              <a:ext cx="863461" cy="45679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500" dirty="0">
                  <a:solidFill>
                    <a:schemeClr val="bg2"/>
                  </a:solidFill>
                </a:rPr>
                <a:t>Mudança #1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1B988C9-E2D5-6946-97B0-1ACA311ED64C}"/>
                </a:ext>
              </a:extLst>
            </p:cNvPr>
            <p:cNvSpPr txBox="1"/>
            <p:nvPr/>
          </p:nvSpPr>
          <p:spPr>
            <a:xfrm>
              <a:off x="2939982" y="4662408"/>
              <a:ext cx="863461" cy="45679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500" dirty="0">
                  <a:solidFill>
                    <a:schemeClr val="bg2"/>
                  </a:solidFill>
                </a:rPr>
                <a:t>Mudança #2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A409CE02-1F12-404C-A4C4-B629697C918C}"/>
                </a:ext>
              </a:extLst>
            </p:cNvPr>
            <p:cNvSpPr txBox="1"/>
            <p:nvPr/>
          </p:nvSpPr>
          <p:spPr>
            <a:xfrm>
              <a:off x="4379798" y="4679855"/>
              <a:ext cx="863461" cy="45679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500" dirty="0">
                  <a:solidFill>
                    <a:schemeClr val="bg2"/>
                  </a:solidFill>
                </a:rPr>
                <a:t>Mudança #3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96A74867-3E4A-664E-8F49-FD234710DCAF}"/>
                </a:ext>
              </a:extLst>
            </p:cNvPr>
            <p:cNvSpPr txBox="1"/>
            <p:nvPr/>
          </p:nvSpPr>
          <p:spPr>
            <a:xfrm>
              <a:off x="5740469" y="4679855"/>
              <a:ext cx="863461" cy="45679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500" dirty="0">
                  <a:solidFill>
                    <a:schemeClr val="bg2"/>
                  </a:solidFill>
                </a:rPr>
                <a:t>Mudança #4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6C77DCF4-8C55-E645-950F-3F09C65A466D}"/>
                </a:ext>
              </a:extLst>
            </p:cNvPr>
            <p:cNvSpPr txBox="1"/>
            <p:nvPr/>
          </p:nvSpPr>
          <p:spPr>
            <a:xfrm>
              <a:off x="7666829" y="4342614"/>
              <a:ext cx="863461" cy="45679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500" dirty="0">
                  <a:solidFill>
                    <a:schemeClr val="bg2"/>
                  </a:solidFill>
                </a:rPr>
                <a:t>Trabalho atual</a:t>
              </a: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577E286B-4996-7645-80CD-68B524CB4CAD}"/>
              </a:ext>
            </a:extLst>
          </p:cNvPr>
          <p:cNvSpPr txBox="1"/>
          <p:nvPr/>
        </p:nvSpPr>
        <p:spPr>
          <a:xfrm>
            <a:off x="7485529" y="2537012"/>
            <a:ext cx="33438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/>
                </a:solidFill>
              </a:rPr>
              <a:t>Como voltar em um determinado momento da vida da minha solução?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/>
                </a:solidFill>
              </a:rPr>
              <a:t>Como desfazer uma mudança específica?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/>
                </a:solidFill>
              </a:rPr>
              <a:t> Como trabalhar uma correção e ao mesmo tempo fazer algo novo?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/>
                </a:solidFill>
              </a:rPr>
              <a:t>Como trabalhar em time?</a:t>
            </a:r>
          </a:p>
        </p:txBody>
      </p:sp>
    </p:spTree>
    <p:extLst>
      <p:ext uri="{BB962C8B-B14F-4D97-AF65-F5344CB8AC3E}">
        <p14:creationId xmlns:p14="http://schemas.microsoft.com/office/powerpoint/2010/main" val="3912457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072261-3A4A-9E4B-82CD-175CE6CD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408A36-5D5F-0744-86C2-15AF2D418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Comandos básicos</a:t>
            </a:r>
          </a:p>
          <a:p>
            <a:pPr lvl="1">
              <a:spcBef>
                <a:spcPts val="0"/>
              </a:spcBef>
            </a:pPr>
            <a:r>
              <a:rPr lang="pt-BR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pt-BR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endParaRPr lang="pt-BR"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spcBef>
                <a:spcPts val="0"/>
              </a:spcBef>
            </a:pPr>
            <a:r>
              <a:rPr lang="pt-BR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pt-BR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endParaRPr lang="pt-BR"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spcBef>
                <a:spcPts val="0"/>
              </a:spcBef>
            </a:pPr>
            <a:r>
              <a:rPr lang="pt-BR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pt-BR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  <a:endParaRPr lang="pt-BR"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spcBef>
                <a:spcPts val="0"/>
              </a:spcBef>
            </a:pPr>
            <a:r>
              <a:rPr lang="pt-BR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pt-BR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endParaRPr lang="pt-BR"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dirty="0"/>
              <a:t>Boas práticas</a:t>
            </a:r>
          </a:p>
          <a:p>
            <a:pPr lvl="1"/>
            <a:r>
              <a:rPr lang="pt-BR" dirty="0"/>
              <a:t>Faça </a:t>
            </a:r>
            <a:r>
              <a:rPr lang="pt-BR" dirty="0" err="1"/>
              <a:t>commits</a:t>
            </a:r>
            <a:r>
              <a:rPr lang="pt-BR" dirty="0"/>
              <a:t> com frequência</a:t>
            </a:r>
          </a:p>
          <a:p>
            <a:pPr lvl="1"/>
            <a:r>
              <a:rPr lang="pt-BR" dirty="0" err="1"/>
              <a:t>Commit</a:t>
            </a:r>
            <a:r>
              <a:rPr lang="pt-BR" dirty="0"/>
              <a:t> é uma unidade, faça eles semanticamente coerente</a:t>
            </a:r>
          </a:p>
          <a:p>
            <a:r>
              <a:rPr lang="pt-BR" dirty="0"/>
              <a:t>Para quem quiser ir mais a fundo</a:t>
            </a:r>
          </a:p>
          <a:p>
            <a:pPr lvl="1"/>
            <a:r>
              <a:rPr lang="pt-BR" dirty="0" err="1"/>
              <a:t>Branching</a:t>
            </a:r>
            <a:r>
              <a:rPr lang="pt-BR" dirty="0"/>
              <a:t> é vida, mas requer maturidade e padronização</a:t>
            </a:r>
          </a:p>
        </p:txBody>
      </p:sp>
    </p:spTree>
    <p:extLst>
      <p:ext uri="{BB962C8B-B14F-4D97-AF65-F5344CB8AC3E}">
        <p14:creationId xmlns:p14="http://schemas.microsoft.com/office/powerpoint/2010/main" val="4264412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798EE-9425-7245-9E37-8EE439F6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usarmos </a:t>
            </a:r>
            <a:r>
              <a:rPr lang="pt-BR" dirty="0" err="1"/>
              <a:t>cloud</a:t>
            </a:r>
            <a:r>
              <a:rPr lang="pt-B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94262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072261-3A4A-9E4B-82CD-175CE6CD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408A36-5D5F-0744-86C2-15AF2D418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praticar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F7359C-7F5A-8749-B304-6A834CD6E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576" y="3319976"/>
            <a:ext cx="2919506" cy="291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656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04C8F0-22C1-7940-ABA2-740A08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wrapping up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17B137-57C5-5342-9EC5-384C510B1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IDE – </a:t>
            </a:r>
            <a:r>
              <a:rPr lang="pt-BR" i="1" dirty="0"/>
              <a:t>Ambiente de desenvolvimento integrado</a:t>
            </a:r>
          </a:p>
          <a:p>
            <a:pPr lvl="1"/>
            <a:r>
              <a:rPr lang="pt-BR" dirty="0"/>
              <a:t>Produtividade</a:t>
            </a:r>
          </a:p>
          <a:p>
            <a:pPr lvl="1"/>
            <a:r>
              <a:rPr lang="pt-BR" dirty="0"/>
              <a:t>Mas tem uma curva de aprendizado</a:t>
            </a:r>
          </a:p>
          <a:p>
            <a:pPr lvl="1"/>
            <a:endParaRPr lang="pt-BR" dirty="0"/>
          </a:p>
          <a:p>
            <a:r>
              <a:rPr lang="pt-BR" dirty="0"/>
              <a:t>Não é obrigatório, mas daqui uns meses pode fazer uma boa diferença no tempo de construção</a:t>
            </a:r>
          </a:p>
          <a:p>
            <a:pPr lvl="1"/>
            <a:r>
              <a:rPr lang="pt-BR" dirty="0"/>
              <a:t>Recomendamos o </a:t>
            </a:r>
            <a:r>
              <a:rPr lang="pt-BR" dirty="0" err="1"/>
              <a:t>VSCode</a:t>
            </a:r>
            <a:endParaRPr lang="pt-BR" dirty="0"/>
          </a:p>
          <a:p>
            <a:pPr lvl="2"/>
            <a:r>
              <a:rPr lang="pt-BR" dirty="0"/>
              <a:t>Flexível</a:t>
            </a:r>
          </a:p>
          <a:p>
            <a:pPr lvl="2"/>
            <a:r>
              <a:rPr lang="pt-BR" dirty="0"/>
              <a:t>Leve</a:t>
            </a:r>
          </a:p>
          <a:p>
            <a:pPr lvl="2"/>
            <a:r>
              <a:rPr lang="pt-BR" dirty="0"/>
              <a:t>Curva menor</a:t>
            </a:r>
          </a:p>
          <a:p>
            <a:pPr lvl="1"/>
            <a:r>
              <a:rPr lang="pt-BR" dirty="0"/>
              <a:t>Ah mas eu vi que </a:t>
            </a:r>
            <a:r>
              <a:rPr lang="pt-BR" dirty="0" err="1"/>
              <a:t>PyCharm</a:t>
            </a:r>
            <a:r>
              <a:rPr lang="pt-BR" dirty="0"/>
              <a:t> é mais foda! Sim, é mais completo. Mas tem um preço.</a:t>
            </a:r>
          </a:p>
          <a:p>
            <a:pPr marL="914400" lvl="2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39433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04C8F0-22C1-7940-ABA2-740A08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wrapping up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17B137-57C5-5342-9EC5-384C510B1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Vamos praticar um pouco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8AC976-C9D5-3C40-A67A-E25C62EF9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469" y="3896659"/>
            <a:ext cx="2046941" cy="204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29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19DD29-C116-364E-AC2F-31AE6DF15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Pós aula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0C8122-308E-0F42-8A95-886E9C80A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BR" dirty="0">
                <a:hlinkClick r:id="rId2"/>
              </a:rPr>
              <a:t>https://www.altexsoft.com/blog/datascience/comparing-machine-learning-as-a-service-amazon-microsoft-azure-google-cloud-ai-ibm-watson/</a:t>
            </a:r>
            <a:endParaRPr lang="pt-BR" dirty="0"/>
          </a:p>
          <a:p>
            <a:r>
              <a:rPr lang="pt-BR" dirty="0">
                <a:hlinkClick r:id="rId3"/>
              </a:rPr>
              <a:t>https://cloud.ibm.com/developer/watson/documentation</a:t>
            </a:r>
            <a:endParaRPr lang="pt-BR" dirty="0"/>
          </a:p>
          <a:p>
            <a:r>
              <a:rPr lang="pt-BR" dirty="0">
                <a:hlinkClick r:id="rId4"/>
              </a:rPr>
              <a:t>https://azure.microsoft.com/en-us/services/cognitive-services/</a:t>
            </a:r>
            <a:endParaRPr lang="pt-BR" dirty="0"/>
          </a:p>
          <a:p>
            <a:r>
              <a:rPr lang="pt-BR" dirty="0">
                <a:hlinkClick r:id="rId5"/>
              </a:rPr>
              <a:t>https://cloud.google.com/products/ai/</a:t>
            </a:r>
            <a:endParaRPr lang="pt-BR" dirty="0"/>
          </a:p>
          <a:p>
            <a:r>
              <a:rPr lang="pt-BR" dirty="0">
                <a:hlinkClick r:id="rId6"/>
              </a:rPr>
              <a:t>https://aws.amazon.com/machine-learning/</a:t>
            </a:r>
            <a:endParaRPr lang="pt-BR" dirty="0"/>
          </a:p>
          <a:p>
            <a:r>
              <a:rPr lang="pt-BR" dirty="0">
                <a:hlinkClick r:id="rId7"/>
              </a:rPr>
              <a:t>https://towardsdatascience.com/graph-databases-whats-the-big-deal-ec310b1bc0ed</a:t>
            </a:r>
            <a:endParaRPr lang="pt-BR" dirty="0"/>
          </a:p>
          <a:p>
            <a:r>
              <a:rPr lang="pt-BR" dirty="0">
                <a:hlinkClick r:id="rId8"/>
              </a:rPr>
              <a:t>https://code.visualstudio.com/docs/python/jupyter-support</a:t>
            </a:r>
            <a:endParaRPr lang="pt-BR" dirty="0"/>
          </a:p>
          <a:p>
            <a:r>
              <a:rPr lang="pt-BR" dirty="0">
                <a:hlinkClick r:id="rId9"/>
              </a:rPr>
              <a:t>https://towardsdatascience.com/setting-up-your-own-data-science-workspace-with-visual-studio-code-and-anaconda-python-22237590b4ed</a:t>
            </a:r>
            <a:endParaRPr lang="pt-BR" dirty="0"/>
          </a:p>
          <a:p>
            <a:r>
              <a:rPr lang="pt-BR" dirty="0">
                <a:hlinkClick r:id="rId10"/>
              </a:rPr>
              <a:t>https://open.spotify.com/episode/6eOKBGgYZ6GKOrZbHZmvpB?si=EO4J0I8_SN-1RobHBb2fQw</a:t>
            </a:r>
            <a:endParaRPr lang="pt-BR" dirty="0"/>
          </a:p>
          <a:p>
            <a:r>
              <a:rPr lang="pt-BR" dirty="0">
                <a:hlinkClick r:id="rId11"/>
              </a:rPr>
              <a:t>https://git-scm.com/videos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5231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798EE-9425-7245-9E37-8EE439F6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usarmos </a:t>
            </a:r>
            <a:r>
              <a:rPr lang="pt-BR" dirty="0" err="1"/>
              <a:t>cloud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AD953F-1F06-4346-9D2A-A82645254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Armazenamento</a:t>
            </a:r>
          </a:p>
        </p:txBody>
      </p:sp>
    </p:spTree>
    <p:extLst>
      <p:ext uri="{BB962C8B-B14F-4D97-AF65-F5344CB8AC3E}">
        <p14:creationId xmlns:p14="http://schemas.microsoft.com/office/powerpoint/2010/main" val="73304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798EE-9425-7245-9E37-8EE439F6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usarmos </a:t>
            </a:r>
            <a:r>
              <a:rPr lang="pt-BR" dirty="0" err="1"/>
              <a:t>cloud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AD953F-1F06-4346-9D2A-A82645254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Armazenamento</a:t>
            </a:r>
          </a:p>
          <a:p>
            <a:r>
              <a:rPr lang="pt-BR" dirty="0"/>
              <a:t>Processamento</a:t>
            </a:r>
          </a:p>
        </p:txBody>
      </p:sp>
    </p:spTree>
    <p:extLst>
      <p:ext uri="{BB962C8B-B14F-4D97-AF65-F5344CB8AC3E}">
        <p14:creationId xmlns:p14="http://schemas.microsoft.com/office/powerpoint/2010/main" val="4090960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798EE-9425-7245-9E37-8EE439F6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usarmos </a:t>
            </a:r>
            <a:r>
              <a:rPr lang="pt-BR" dirty="0" err="1"/>
              <a:t>cloud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AD953F-1F06-4346-9D2A-A82645254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Armazenamento</a:t>
            </a:r>
          </a:p>
          <a:p>
            <a:r>
              <a:rPr lang="pt-BR" dirty="0"/>
              <a:t>Processamento</a:t>
            </a:r>
          </a:p>
          <a:p>
            <a:r>
              <a:rPr lang="pt-BR" dirty="0"/>
              <a:t>Serviços provisionados</a:t>
            </a:r>
          </a:p>
        </p:txBody>
      </p:sp>
    </p:spTree>
    <p:extLst>
      <p:ext uri="{BB962C8B-B14F-4D97-AF65-F5344CB8AC3E}">
        <p14:creationId xmlns:p14="http://schemas.microsoft.com/office/powerpoint/2010/main" val="85883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0D045-9330-BE4D-B853-1C6292049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Armazenamento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3B71C5-475B-894F-8BA0-6CD1933F0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Object</a:t>
            </a:r>
            <a:r>
              <a:rPr lang="pt-BR" dirty="0"/>
              <a:t> </a:t>
            </a:r>
            <a:r>
              <a:rPr lang="pt-BR" dirty="0" err="1"/>
              <a:t>storage</a:t>
            </a:r>
            <a:endParaRPr lang="pt-BR" dirty="0"/>
          </a:p>
          <a:p>
            <a:pPr lvl="1"/>
            <a:r>
              <a:rPr lang="pt-BR" dirty="0"/>
              <a:t>Baixo custo</a:t>
            </a:r>
          </a:p>
          <a:p>
            <a:pPr lvl="1"/>
            <a:r>
              <a:rPr lang="pt-BR" dirty="0"/>
              <a:t>Alto volume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92E072-41D9-004E-A980-BE2C5DA77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411" y="3898901"/>
            <a:ext cx="25400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48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0D045-9330-BE4D-B853-1C6292049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Armazenamento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3B71C5-475B-894F-8BA0-6CD1933F0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Bancos de dados</a:t>
            </a:r>
          </a:p>
          <a:p>
            <a:pPr lvl="1"/>
            <a:r>
              <a:rPr lang="pt-BR" dirty="0"/>
              <a:t>Custo maior</a:t>
            </a:r>
          </a:p>
          <a:p>
            <a:pPr lvl="1"/>
            <a:r>
              <a:rPr lang="pt-BR" dirty="0"/>
              <a:t>Volume menor</a:t>
            </a:r>
          </a:p>
          <a:p>
            <a:pPr lvl="1"/>
            <a:r>
              <a:rPr lang="pt-BR" dirty="0"/>
              <a:t>Diferentes casos de uso</a:t>
            </a:r>
          </a:p>
        </p:txBody>
      </p:sp>
    </p:spTree>
    <p:extLst>
      <p:ext uri="{BB962C8B-B14F-4D97-AF65-F5344CB8AC3E}">
        <p14:creationId xmlns:p14="http://schemas.microsoft.com/office/powerpoint/2010/main" val="24373035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B935067B-4A2A-4510-BE8D-202460315C64}" vid="{E1301DCA-8B83-4ADA-B42E-FB3B5F4DBD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template_pos</Template>
  <TotalTime>973</TotalTime>
  <Words>664</Words>
  <Application>Microsoft Macintosh PowerPoint</Application>
  <PresentationFormat>Widescreen</PresentationFormat>
  <Paragraphs>193</Paragraphs>
  <Slides>43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8" baseType="lpstr">
      <vt:lpstr>Arial</vt:lpstr>
      <vt:lpstr>Consolas</vt:lpstr>
      <vt:lpstr>Graphik Web</vt:lpstr>
      <vt:lpstr>Tw Cen MT</vt:lpstr>
      <vt:lpstr>Theme1</vt:lpstr>
      <vt:lpstr>Aula #5</vt:lpstr>
      <vt:lpstr>Introdução a cloud</vt:lpstr>
      <vt:lpstr>Provedores de destaque</vt:lpstr>
      <vt:lpstr>Por que usarmos cloud?</vt:lpstr>
      <vt:lpstr>Por que usarmos cloud?</vt:lpstr>
      <vt:lpstr>Por que usarmos cloud?</vt:lpstr>
      <vt:lpstr>Por que usarmos cloud?</vt:lpstr>
      <vt:lpstr>Armazenamento</vt:lpstr>
      <vt:lpstr>Armazenamento</vt:lpstr>
      <vt:lpstr>Armazenamento</vt:lpstr>
      <vt:lpstr>Armazenamento</vt:lpstr>
      <vt:lpstr>Armazenamento</vt:lpstr>
      <vt:lpstr>Armazenamento</vt:lpstr>
      <vt:lpstr>Armazenamento</vt:lpstr>
      <vt:lpstr>Armazenamento</vt:lpstr>
      <vt:lpstr>Armazenamento</vt:lpstr>
      <vt:lpstr>processamento</vt:lpstr>
      <vt:lpstr>processamento</vt:lpstr>
      <vt:lpstr>Serviços provisionados</vt:lpstr>
      <vt:lpstr>Automated and semi automated ml services</vt:lpstr>
      <vt:lpstr>Platforms for custom modeling</vt:lpstr>
      <vt:lpstr>Speech and text processing apis</vt:lpstr>
      <vt:lpstr>Speech and text processing apis</vt:lpstr>
      <vt:lpstr>Speech and text processing apis</vt:lpstr>
      <vt:lpstr>Speech and text processing apis</vt:lpstr>
      <vt:lpstr>Image analysis apis</vt:lpstr>
      <vt:lpstr>Image analysis apis</vt:lpstr>
      <vt:lpstr>Image analysis apis</vt:lpstr>
      <vt:lpstr>Video analysis apis</vt:lpstr>
      <vt:lpstr>Video analysis apis</vt:lpstr>
      <vt:lpstr>Video analysis apis</vt:lpstr>
      <vt:lpstr>Video analysis apis</vt:lpstr>
      <vt:lpstr>Indo além</vt:lpstr>
      <vt:lpstr>Indo além</vt:lpstr>
      <vt:lpstr>Slack</vt:lpstr>
      <vt:lpstr>git</vt:lpstr>
      <vt:lpstr>git</vt:lpstr>
      <vt:lpstr>git</vt:lpstr>
      <vt:lpstr>git</vt:lpstr>
      <vt:lpstr>git</vt:lpstr>
      <vt:lpstr>wrapping up</vt:lpstr>
      <vt:lpstr>wrapping up</vt:lpstr>
      <vt:lpstr>Pós aula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Próxima aula</dc:title>
  <dc:creator>Tiago Valadares</dc:creator>
  <cp:lastModifiedBy>Tiago Valadares</cp:lastModifiedBy>
  <cp:revision>54</cp:revision>
  <dcterms:created xsi:type="dcterms:W3CDTF">2019-10-31T14:03:30Z</dcterms:created>
  <dcterms:modified xsi:type="dcterms:W3CDTF">2019-11-02T21:23:31Z</dcterms:modified>
</cp:coreProperties>
</file>